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1" r:id="rId3"/>
    <p:sldId id="260" r:id="rId4"/>
    <p:sldId id="264" r:id="rId5"/>
    <p:sldId id="265" r:id="rId6"/>
    <p:sldId id="262" r:id="rId7"/>
  </p:sldIdLst>
  <p:sldSz cx="9144000" cy="6858000" type="screen4x3"/>
  <p:notesSz cx="6808788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C1E2"/>
    <a:srgbClr val="94C2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6E048-C1C7-45C4-ADA6-C84B60CCDCB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95167-82ED-4E8F-816B-C1E6ACF6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blanker.ru/doc/additional-agreemen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Центр непрерывного повышения профессионального мастерства педагогических работников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C:\Users\Chistjakova-ND\Downloads\_20200821_11370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063" y="1268760"/>
            <a:ext cx="6201873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794176" y="5805264"/>
            <a:ext cx="2450232" cy="71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Автор: Чистякова Н.Д., </a:t>
            </a:r>
          </a:p>
          <a:p>
            <a:pPr algn="l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руководитель  ЦНППМПР 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02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3" t="6688" r="5387" b="15282"/>
          <a:stretch>
            <a:fillRect/>
          </a:stretch>
        </p:blipFill>
        <p:spPr>
          <a:xfrm>
            <a:off x="2123728" y="2564904"/>
            <a:ext cx="4464496" cy="252028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368714" y="5373216"/>
            <a:ext cx="2160240" cy="1152128"/>
          </a:xfrm>
          <a:prstGeom prst="rect">
            <a:avLst/>
          </a:prstGeom>
          <a:solidFill>
            <a:srgbClr val="94C2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/>
              <a:t>Отдел сопровождения аттестационных процедур</a:t>
            </a: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660232" y="5373216"/>
            <a:ext cx="2376264" cy="1152128"/>
          </a:xfrm>
          <a:prstGeom prst="rect">
            <a:avLst/>
          </a:prstGeom>
          <a:solidFill>
            <a:srgbClr val="93C1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/>
              <a:t>Отдел научно-методического  сопровождения общего образования </a:t>
            </a:r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36465" y="5369214"/>
            <a:ext cx="2117868" cy="1152128"/>
          </a:xfrm>
          <a:prstGeom prst="rect">
            <a:avLst/>
          </a:prstGeom>
          <a:solidFill>
            <a:srgbClr val="93C1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27506" y="5369214"/>
            <a:ext cx="1920443" cy="1152128"/>
          </a:xfrm>
          <a:prstGeom prst="rect">
            <a:avLst/>
          </a:prstGeom>
          <a:solidFill>
            <a:srgbClr val="93C1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6615" y="5517232"/>
            <a:ext cx="2007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600" b="1" dirty="0" smtClean="0">
                <a:solidFill>
                  <a:schemeClr val="bg1"/>
                </a:solidFill>
              </a:rPr>
              <a:t>Кафедра профессионального мастерства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67744" y="5550331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600" b="1" dirty="0" smtClean="0">
                <a:solidFill>
                  <a:schemeClr val="bg1"/>
                </a:solidFill>
              </a:rPr>
              <a:t>Организационно-методический отдел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36319" t="41600" r="38875" b="42179"/>
          <a:stretch>
            <a:fillRect/>
          </a:stretch>
        </p:blipFill>
        <p:spPr bwMode="auto">
          <a:xfrm>
            <a:off x="1380504" y="260648"/>
            <a:ext cx="700792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2492897"/>
          <a:ext cx="8640958" cy="4248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381"/>
                <a:gridCol w="6028576"/>
                <a:gridCol w="2110001"/>
              </a:tblGrid>
              <a:tr h="34595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lt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lt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Наименование </a:t>
                      </a:r>
                      <a:r>
                        <a:rPr lang="ru-RU" sz="1100" b="1" kern="1200" dirty="0" smtClean="0">
                          <a:solidFill>
                            <a:schemeClr val="lt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показателя</a:t>
                      </a:r>
                      <a:endParaRPr lang="ru-RU" sz="1100" b="1" kern="1200" dirty="0">
                        <a:solidFill>
                          <a:schemeClr val="lt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lt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Минимальное значение, в год</a:t>
                      </a:r>
                    </a:p>
                  </a:txBody>
                  <a:tcPr marL="68580" marR="68580" marT="0" marB="0"/>
                </a:tc>
              </a:tr>
              <a:tr h="5883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педагогических работников субъекта, получивших индивидуальные образовательные маршруты в центре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5 % от общей численности педагогических работников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Пермского края (1180 ИОМ)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48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проведенных мероприятий, направленных на общественно-профессиональное развитие педагогических работников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4 мероприятия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9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созданных на базе центра профессиональных сообществ педагогических работников субъекта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2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профессиональных сообщества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9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внедренных в работу центра субъекта лучших российских и зарубежных практик повышения профессионального мастерства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внедренная 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практика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10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образовательных организаций субъекта Российской Федерации, принявших участие в программах повышения квалификации управленческих команд (руководителей и заместителей руководителей)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10% / 65 образовательных организаций Пермского края (130 руководителей и заместителей руководителей)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677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Разработка дополнительных профессиональных программ повышения квалификации педагогических работников Пермского края: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 «Управление профессиональным</a:t>
                      </a:r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ростом педагога в образовательной организации»;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 «Проектирование индивидуального образовательного маршрута педагога в информационно-образовательном пространстве»;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 «Индивидуальный образовательный маршрут как основа профессионального роста педагога».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kern="1200" baseline="0" dirty="0" smtClean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программы</a:t>
                      </a:r>
                      <a:endParaRPr lang="ru-RU" sz="11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79512" y="188640"/>
            <a:ext cx="8784976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Цель: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повышение качества педагогической деятельности работников образования Пермского края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79512" y="908720"/>
            <a:ext cx="87129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C00000"/>
                </a:solidFill>
              </a:rPr>
              <a:t>Задача: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научно-методическое, организационно-методическое, организационно-технологическое, информационно-коммуникационное обеспечение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непрерывного персонифицированного повышения профессионального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мастерства педагогических и управленческих работников образовательных организаций Пермского края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2132856"/>
            <a:ext cx="1203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Результат: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u="sng" dirty="0" smtClean="0">
                <a:solidFill>
                  <a:srgbClr val="C00000"/>
                </a:solidFill>
                <a:hlinkClick r:id="rId2"/>
              </a:rPr>
              <a:t/>
            </a:r>
            <a:br>
              <a:rPr lang="ru-RU" sz="2200" b="1" u="sng" dirty="0" smtClean="0">
                <a:solidFill>
                  <a:srgbClr val="C00000"/>
                </a:solidFill>
                <a:hlinkClick r:id="rId2"/>
              </a:rPr>
            </a:br>
            <a:r>
              <a:rPr lang="ru-RU" sz="2200" dirty="0">
                <a:solidFill>
                  <a:srgbClr val="C00000"/>
                </a:solidFill>
              </a:rPr>
              <a:t/>
            </a:r>
            <a:br>
              <a:rPr lang="ru-RU" sz="2200" dirty="0">
                <a:solidFill>
                  <a:srgbClr val="C00000"/>
                </a:solidFill>
              </a:rPr>
            </a:br>
            <a:r>
              <a:rPr lang="ru-RU" sz="2200" b="1" u="sng" dirty="0">
                <a:solidFill>
                  <a:srgbClr val="C00000"/>
                </a:solidFill>
              </a:rPr>
              <a:t> </a:t>
            </a:r>
            <a:r>
              <a:rPr lang="ru-RU" sz="2200" b="1" u="sng" dirty="0" smtClean="0">
                <a:solidFill>
                  <a:srgbClr val="C00000"/>
                </a:solidFill>
              </a:rPr>
              <a:t/>
            </a:r>
            <a:br>
              <a:rPr lang="ru-RU" sz="2200" b="1" u="sng" dirty="0" smtClean="0">
                <a:solidFill>
                  <a:srgbClr val="C00000"/>
                </a:solidFill>
              </a:rPr>
            </a:br>
            <a:r>
              <a:rPr lang="ru-RU" sz="2200" b="1" u="sng" dirty="0" smtClean="0">
                <a:solidFill>
                  <a:srgbClr val="C00000"/>
                </a:solidFill>
              </a:rPr>
              <a:t>Соглашение по   мероприятиям</a:t>
            </a:r>
            <a:r>
              <a:rPr lang="ru-RU" sz="2200" dirty="0">
                <a:solidFill>
                  <a:srgbClr val="C00000"/>
                </a:solidFill>
              </a:rPr>
              <a:t/>
            </a:r>
            <a:br>
              <a:rPr lang="ru-RU" sz="2200" dirty="0">
                <a:solidFill>
                  <a:srgbClr val="C00000"/>
                </a:solidFill>
              </a:rPr>
            </a:br>
            <a:r>
              <a:rPr lang="ru-RU" sz="2200" b="1" u="sng" dirty="0">
                <a:solidFill>
                  <a:srgbClr val="C00000"/>
                </a:solidFill>
              </a:rPr>
              <a:t>проекта УЧИТЕЛЬ БУДУЩЕГО</a:t>
            </a:r>
            <a:r>
              <a:rPr lang="ru-RU" sz="2200" dirty="0">
                <a:solidFill>
                  <a:srgbClr val="C00000"/>
                </a:solidFill>
              </a:rPr>
              <a:t/>
            </a:r>
            <a:br>
              <a:rPr lang="ru-RU" sz="2200" dirty="0">
                <a:solidFill>
                  <a:srgbClr val="C00000"/>
                </a:solidFill>
              </a:rPr>
            </a:br>
            <a:r>
              <a:rPr lang="ru-RU" sz="2200" b="1" dirty="0">
                <a:solidFill>
                  <a:srgbClr val="C00000"/>
                </a:solidFill>
              </a:rPr>
              <a:t>национального проекта «Образование»</a:t>
            </a:r>
            <a:r>
              <a:rPr lang="ru-RU" sz="2200" dirty="0">
                <a:solidFill>
                  <a:srgbClr val="C00000"/>
                </a:solidFill>
              </a:rPr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400" b="1" dirty="0">
                <a:solidFill>
                  <a:srgbClr val="C00000"/>
                </a:solidFill>
              </a:rPr>
              <a:t>2. «Руководитель муниципального проекта обеспечивает: </a:t>
            </a:r>
          </a:p>
          <a:p>
            <a:pPr marL="0" indent="0">
              <a:buNone/>
            </a:pPr>
            <a:r>
              <a:rPr lang="ru-RU" sz="1400" dirty="0" smtClean="0"/>
              <a:t>	2.1</a:t>
            </a:r>
            <a:r>
              <a:rPr lang="ru-RU" sz="1400" dirty="0"/>
              <a:t>. определение численности педагогических работников муниципального образования, направляемых на повышение квалификации, и оформление соответствующих заявок;</a:t>
            </a:r>
          </a:p>
          <a:p>
            <a:pPr marL="0" indent="0">
              <a:buNone/>
            </a:pPr>
            <a:r>
              <a:rPr lang="ru-RU" sz="1400" dirty="0" smtClean="0"/>
              <a:t>	2.2</a:t>
            </a:r>
            <a:r>
              <a:rPr lang="ru-RU" sz="1400" dirty="0"/>
              <a:t>. сопровождение педагогов в межкурсовой период путем  предварительной диагностики проблем (затруднений) и  формирование групп слушателей по профессиональным проблемам;</a:t>
            </a:r>
          </a:p>
          <a:p>
            <a:pPr marL="0" indent="0">
              <a:buNone/>
            </a:pPr>
            <a:r>
              <a:rPr lang="ru-RU" sz="1400" dirty="0" smtClean="0"/>
              <a:t>	2.3</a:t>
            </a:r>
            <a:r>
              <a:rPr lang="ru-RU" sz="1400" dirty="0"/>
              <a:t>. проведение организационно – методических мероприятий (мастер-классы, практикумы, тренинги, бинарные семинары для педагогов в зависимости от профессиональных проблем и запросов) на базе образовательных организаций муниципалитета;</a:t>
            </a:r>
          </a:p>
          <a:p>
            <a:pPr marL="0" indent="0">
              <a:buNone/>
            </a:pPr>
            <a:r>
              <a:rPr lang="ru-RU" sz="1400" dirty="0" smtClean="0"/>
              <a:t>	2.4</a:t>
            </a:r>
            <a:r>
              <a:rPr lang="ru-RU" sz="1400" dirty="0"/>
              <a:t>. помощь образовательным организациям в проведении педагогического аудита; в  анализе  практических результатов курсовой подготовки; </a:t>
            </a:r>
          </a:p>
          <a:p>
            <a:pPr marL="0" indent="0">
              <a:buNone/>
            </a:pPr>
            <a:r>
              <a:rPr lang="ru-RU" sz="1400" dirty="0" smtClean="0"/>
              <a:t>	2.5</a:t>
            </a:r>
            <a:r>
              <a:rPr lang="ru-RU" sz="1400" dirty="0"/>
              <a:t>. обеспечение (по возможности) высокоскоростного доступа к информационно-телекоммуникационной сети Интернет; организации курсовой подготовки руководителей и педагогов с использованием дистанционных технологий и электронных средств обучения;</a:t>
            </a:r>
          </a:p>
          <a:p>
            <a:pPr marL="0" indent="0">
              <a:buNone/>
            </a:pPr>
            <a:r>
              <a:rPr lang="ru-RU" sz="1400" dirty="0" smtClean="0"/>
              <a:t>	2.6</a:t>
            </a:r>
            <a:r>
              <a:rPr lang="ru-RU" sz="1400" dirty="0"/>
              <a:t>. предоставление отчетов по достижению значений показателей, выполнение задач, результатов регионального проекта «Учитель будущего» по муниципальному образованию ;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C00000"/>
                </a:solidFill>
              </a:rPr>
              <a:t>Показатели </a:t>
            </a:r>
            <a:r>
              <a:rPr lang="ru-RU" sz="1400" b="1" dirty="0">
                <a:solidFill>
                  <a:srgbClr val="C00000"/>
                </a:solidFill>
              </a:rPr>
              <a:t>деятельности муниципального </a:t>
            </a:r>
            <a:r>
              <a:rPr lang="ru-RU" sz="1400" b="1" dirty="0" smtClean="0">
                <a:solidFill>
                  <a:srgbClr val="C00000"/>
                </a:solidFill>
              </a:rPr>
              <a:t>образования (в разрезе 2020-2022 года): </a:t>
            </a:r>
            <a:endParaRPr lang="ru-RU" sz="14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/>
              <a:t>Количество педагогических работников муниципального образования, получивших индивидуальные образовательные маршруты  в </a:t>
            </a:r>
            <a:r>
              <a:rPr lang="ru-RU" sz="1400" dirty="0" smtClean="0"/>
              <a:t>ЦНППМПР (в %);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 smtClean="0"/>
              <a:t>Количество </a:t>
            </a:r>
            <a:r>
              <a:rPr lang="ru-RU" sz="1400" dirty="0"/>
              <a:t>партнерских организаций, с которыми ЦНППМПР заключил соглашение о сотрудничестве и (или) обмене лучшими образовательными </a:t>
            </a:r>
            <a:r>
              <a:rPr lang="ru-RU" sz="1400" dirty="0" smtClean="0"/>
              <a:t>практиками;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/>
              <a:t>Количество проведенных мероприятий, направленных на общественно – профессиональное развитие педагогических </a:t>
            </a:r>
            <a:r>
              <a:rPr lang="ru-RU" sz="1400" dirty="0" smtClean="0"/>
              <a:t>работников;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/>
              <a:t>Количество проведенных мероприятий, направленных на общественно – профессиональное развитие педагогических </a:t>
            </a:r>
            <a:r>
              <a:rPr lang="ru-RU" sz="1400" dirty="0" smtClean="0"/>
              <a:t>работников.</a:t>
            </a:r>
            <a:endParaRPr lang="ru-RU" sz="1400" dirty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61335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Стартовые вводные на начало образовательного процесса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в ЦНППМПР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1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20.09.2020: </a:t>
            </a:r>
            <a:r>
              <a:rPr lang="ru-RU" sz="1800" dirty="0"/>
              <a:t>– на почту </a:t>
            </a:r>
            <a:r>
              <a:rPr lang="ru-RU" sz="1800" dirty="0" err="1"/>
              <a:t>Молош</a:t>
            </a:r>
            <a:r>
              <a:rPr lang="ru-RU" sz="1800" dirty="0"/>
              <a:t> Л.А.</a:t>
            </a:r>
          </a:p>
          <a:p>
            <a:pPr>
              <a:buAutoNum type="arabicPeriod"/>
            </a:pPr>
            <a:r>
              <a:rPr lang="ru-RU" sz="1800" dirty="0" smtClean="0"/>
              <a:t>Отправка «Планы методической работы в муниципалитете на учебный год» (свободная форма) </a:t>
            </a:r>
          </a:p>
          <a:p>
            <a:pPr>
              <a:buAutoNum type="arabicPeriod"/>
            </a:pPr>
            <a:r>
              <a:rPr lang="ru-RU" sz="1800" dirty="0" smtClean="0"/>
              <a:t>Списки </a:t>
            </a:r>
            <a:r>
              <a:rPr lang="ru-RU" sz="1800" dirty="0"/>
              <a:t>административно-управленческих команд </a:t>
            </a:r>
            <a:r>
              <a:rPr lang="ru-RU" sz="1800" dirty="0" smtClean="0"/>
              <a:t>(</a:t>
            </a:r>
            <a:r>
              <a:rPr lang="en-US" sz="1800" dirty="0" smtClean="0"/>
              <a:t>Google</a:t>
            </a:r>
            <a:r>
              <a:rPr lang="ru-RU" sz="1800" dirty="0" smtClean="0"/>
              <a:t>-таблица)</a:t>
            </a:r>
          </a:p>
          <a:p>
            <a:pPr>
              <a:buAutoNum type="arabicPeriod"/>
            </a:pPr>
            <a:r>
              <a:rPr lang="ru-RU" sz="1800" dirty="0" smtClean="0"/>
              <a:t>Подписанное соглашение между Центром (ИРО ПК) и МО</a:t>
            </a:r>
          </a:p>
          <a:p>
            <a:pPr marL="0" indent="0">
              <a:buNone/>
            </a:pPr>
            <a:endParaRPr lang="ru-RU" sz="1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28.09.2020</a:t>
            </a:r>
            <a:r>
              <a:rPr lang="ru-RU" sz="1800" dirty="0" smtClean="0"/>
              <a:t> – начало обучения административно-управленческих команд в дистанционном режиме по программе «Управление профессиональным ростом педагога в образовательной организации» (24 часа) – МО: подготовка отв. Лицом МО документов для зачисления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32059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Оснащение образовательного процесса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ЦНППМПР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556792"/>
            <a:ext cx="243001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cap="all" dirty="0" smtClean="0"/>
              <a:t>CLASSVR КОМПЛЕКТ ОБОРУДОВАНИЯ ДЛЯ ОБУЧЕНИЯ В ВИРТУАЛЬНОЙ РЕАЛЬНОСТИ</a:t>
            </a:r>
            <a:endParaRPr lang="ru-RU" sz="200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 l="33463" t="36350" r="43503" b="48950"/>
          <a:stretch>
            <a:fillRect/>
          </a:stretch>
        </p:blipFill>
        <p:spPr bwMode="auto">
          <a:xfrm>
            <a:off x="323528" y="3573016"/>
            <a:ext cx="260771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275856" y="1628800"/>
            <a:ext cx="25020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cap="all" dirty="0" smtClean="0"/>
              <a:t>ИНТЕРАКТИВНЫЙ КОМПЛЕКС TEACHTOUCH 4.0 SE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56176" y="1628800"/>
            <a:ext cx="25870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cap="all" dirty="0" smtClean="0"/>
              <a:t>ЦИФРОВОЙ ПОДИУМ </a:t>
            </a:r>
            <a:r>
              <a:rPr lang="en-US" sz="2000" cap="all" dirty="0" smtClean="0"/>
              <a:t>AHA ELF</a:t>
            </a:r>
            <a:endParaRPr lang="ru-RU" sz="20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 l="72346" t="59449" r="11116" b="23751"/>
          <a:stretch>
            <a:fillRect/>
          </a:stretch>
        </p:blipFill>
        <p:spPr bwMode="auto">
          <a:xfrm>
            <a:off x="3563888" y="5373216"/>
            <a:ext cx="201622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72346" t="18500" r="11116" b="60500"/>
          <a:stretch>
            <a:fillRect/>
          </a:stretch>
        </p:blipFill>
        <p:spPr bwMode="auto">
          <a:xfrm>
            <a:off x="3779912" y="3429000"/>
            <a:ext cx="201622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 l="35728" t="36350" r="35922" b="26900"/>
          <a:stretch>
            <a:fillRect/>
          </a:stretch>
        </p:blipFill>
        <p:spPr bwMode="auto">
          <a:xfrm>
            <a:off x="251520" y="4581128"/>
            <a:ext cx="246884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 l="22144" t="17450" r="54552" b="37354"/>
          <a:stretch>
            <a:fillRect/>
          </a:stretch>
        </p:blipFill>
        <p:spPr bwMode="auto">
          <a:xfrm>
            <a:off x="6372200" y="3284984"/>
            <a:ext cx="237626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343</Words>
  <Application>Microsoft Office PowerPoint</Application>
  <PresentationFormat>Экран (4:3)</PresentationFormat>
  <Paragraphs>59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Wingdings</vt:lpstr>
      <vt:lpstr>Тема Office</vt:lpstr>
      <vt:lpstr>Центр непрерывного повышения профессионального мастерства педагогических работников</vt:lpstr>
      <vt:lpstr>Презентация PowerPoint</vt:lpstr>
      <vt:lpstr>Презентация PowerPoint</vt:lpstr>
      <vt:lpstr>    Соглашение по   мероприятиям проекта УЧИТЕЛЬ БУДУЩЕГО национального проекта «Образование»  </vt:lpstr>
      <vt:lpstr>Стартовые вводные на начало образовательного процесса  в ЦНППМПР</vt:lpstr>
      <vt:lpstr>Оснащение образовательного процесса ЦНППМПР</vt:lpstr>
    </vt:vector>
  </TitlesOfParts>
  <Company>ИРО ПК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CLASSVR КОМПЛЕКТ ОБОРУДОВАНИЯ ДЛЯ ОБУЧЕНИЯ В ВИРТУАЛЬНОЙ РЕАЛЬНОСТИ (ДЛЯ 8 УЧАЩИХСЯ)</dc:title>
  <dc:creator>User</dc:creator>
  <cp:lastModifiedBy>Чистякова Наталья Дмитреевна</cp:lastModifiedBy>
  <cp:revision>48</cp:revision>
  <cp:lastPrinted>2020-08-21T06:10:13Z</cp:lastPrinted>
  <dcterms:created xsi:type="dcterms:W3CDTF">2020-08-19T06:14:38Z</dcterms:created>
  <dcterms:modified xsi:type="dcterms:W3CDTF">2020-08-21T07:49:52Z</dcterms:modified>
</cp:coreProperties>
</file>